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7" r:id="rId5"/>
    <p:sldId id="268" r:id="rId6"/>
    <p:sldId id="269" r:id="rId7"/>
    <p:sldId id="270" r:id="rId8"/>
    <p:sldId id="271" r:id="rId9"/>
    <p:sldId id="272" r:id="rId10"/>
    <p:sldId id="262" r:id="rId11"/>
    <p:sldId id="263" r:id="rId12"/>
    <p:sldId id="264" r:id="rId13"/>
    <p:sldId id="265" r:id="rId14"/>
    <p:sldId id="273" r:id="rId15"/>
    <p:sldId id="260" r:id="rId16"/>
    <p:sldId id="261" r:id="rId17"/>
    <p:sldId id="266" r:id="rId18"/>
    <p:sldId id="277" r:id="rId19"/>
    <p:sldId id="278" r:id="rId20"/>
    <p:sldId id="275" r:id="rId21"/>
    <p:sldId id="276" r:id="rId22"/>
    <p:sldId id="279" r:id="rId23"/>
    <p:sldId id="283" r:id="rId24"/>
    <p:sldId id="280" r:id="rId25"/>
    <p:sldId id="274" r:id="rId26"/>
    <p:sldId id="281" r:id="rId27"/>
    <p:sldId id="282" r:id="rId28"/>
    <p:sldId id="284" r:id="rId29"/>
    <p:sldId id="286" r:id="rId30"/>
    <p:sldId id="287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5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4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2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6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77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9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0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0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9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C10EE-4EEC-4E1C-B8FD-5AEF69C389E3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8DA0-6FAC-4EC4-8C48-CC552E097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8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395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368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Initial Application Architecture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86" y="1206030"/>
            <a:ext cx="7970234" cy="54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3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93" y="1212668"/>
            <a:ext cx="7859759" cy="536621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3368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First Application Architecture Upgrade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853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03" y="69034"/>
            <a:ext cx="10515600" cy="1325563"/>
          </a:xfrm>
        </p:spPr>
        <p:txBody>
          <a:bodyPr/>
          <a:lstStyle/>
          <a:p>
            <a:r>
              <a:rPr lang="en-US" b="1" dirty="0" smtClean="0"/>
              <a:t>Second Application Architecture Upgrade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783" y="1394597"/>
            <a:ext cx="6537279" cy="48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2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908"/>
            <a:ext cx="10515600" cy="1325563"/>
          </a:xfrm>
        </p:spPr>
        <p:txBody>
          <a:bodyPr/>
          <a:lstStyle/>
          <a:p>
            <a:r>
              <a:rPr lang="en-US" dirty="0" smtClean="0"/>
              <a:t>Functional flow diagram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97723" y="1455561"/>
            <a:ext cx="6621610" cy="5288959"/>
            <a:chOff x="2197723" y="1455561"/>
            <a:chExt cx="6621610" cy="52889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7723" y="1455561"/>
              <a:ext cx="6621610" cy="528895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339840" y="2020389"/>
              <a:ext cx="2368731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96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38200" y="217714"/>
            <a:ext cx="10909663" cy="6283098"/>
            <a:chOff x="838200" y="217714"/>
            <a:chExt cx="10909663" cy="62830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00511"/>
              <a:ext cx="10420350" cy="620030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7193280" y="217714"/>
              <a:ext cx="4554583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519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57212" y="209550"/>
            <a:ext cx="11077575" cy="6438900"/>
            <a:chOff x="557212" y="209550"/>
            <a:chExt cx="11077575" cy="643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212" y="209550"/>
              <a:ext cx="11077575" cy="64389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080204" y="209550"/>
              <a:ext cx="4554583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56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What are services 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7" y="1133975"/>
            <a:ext cx="8060032" cy="48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250360"/>
            <a:ext cx="8072301" cy="53892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2908"/>
            <a:ext cx="10515600" cy="1325563"/>
          </a:xfrm>
        </p:spPr>
        <p:txBody>
          <a:bodyPr/>
          <a:lstStyle/>
          <a:p>
            <a:r>
              <a:rPr lang="en-US" b="1" dirty="0" smtClean="0"/>
              <a:t>SOA enabling technologies – Web Services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267777"/>
            <a:ext cx="8072301" cy="538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web service use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11188" y="4415245"/>
            <a:ext cx="2969623" cy="106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Notification Engine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25833" y="2725780"/>
            <a:ext cx="1338944" cy="90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Vendor Onboarding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4320" y="2725781"/>
            <a:ext cx="1441269" cy="90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Employee Onboarding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98468" y="2725780"/>
            <a:ext cx="1985554" cy="90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   Onboarding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72698" y="2725780"/>
            <a:ext cx="883919" cy="90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15298" y="2725780"/>
            <a:ext cx="1706879" cy="90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Campaign Manager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44001" y="2725780"/>
            <a:ext cx="992776" cy="90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Finance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733315" y="2725780"/>
            <a:ext cx="992776" cy="90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Logistics</a:t>
            </a:r>
            <a:endParaRPr lang="en-US" dirty="0"/>
          </a:p>
        </p:txBody>
      </p:sp>
      <p:cxnSp>
        <p:nvCxnSpPr>
          <p:cNvPr id="13" name="Elbow Connector 12"/>
          <p:cNvCxnSpPr>
            <a:stCxn id="6" idx="2"/>
            <a:endCxn id="11" idx="2"/>
          </p:cNvCxnSpPr>
          <p:nvPr/>
        </p:nvCxnSpPr>
        <p:spPr>
          <a:xfrm rot="5400000" flipH="1" flipV="1">
            <a:off x="6112328" y="-1485902"/>
            <a:ext cx="1" cy="10234748"/>
          </a:xfrm>
          <a:prstGeom prst="bentConnector3">
            <a:avLst>
              <a:gd name="adj1" fmla="val -228600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4" idx="0"/>
          </p:cNvCxnSpPr>
          <p:nvPr/>
        </p:nvCxnSpPr>
        <p:spPr>
          <a:xfrm>
            <a:off x="6096000" y="3849189"/>
            <a:ext cx="0" cy="56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>
            <a:off x="2891245" y="3631471"/>
            <a:ext cx="0" cy="21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890950" y="3640178"/>
            <a:ext cx="0" cy="21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63441" y="3640175"/>
            <a:ext cx="0" cy="21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483236" y="3640175"/>
            <a:ext cx="0" cy="21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610998" y="3640170"/>
            <a:ext cx="0" cy="21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94954" y="3631471"/>
            <a:ext cx="0" cy="21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1225348" y="3640170"/>
            <a:ext cx="0" cy="21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6275" y="466725"/>
            <a:ext cx="2314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From</a:t>
            </a:r>
            <a:r>
              <a:rPr lang="en-US" sz="1400" dirty="0" smtClean="0"/>
              <a:t>,</a:t>
            </a:r>
          </a:p>
          <a:p>
            <a:r>
              <a:rPr lang="en-US" sz="1400" dirty="0" smtClean="0"/>
              <a:t>ABC Ltd</a:t>
            </a:r>
          </a:p>
          <a:p>
            <a:r>
              <a:rPr lang="en-US" sz="1400" dirty="0" smtClean="0"/>
              <a:t>Chennai</a:t>
            </a:r>
          </a:p>
          <a:p>
            <a:r>
              <a:rPr lang="en-US" sz="1400" dirty="0" smtClean="0"/>
              <a:t>Ph:12312323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6275" y="249459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Subject : Procurement of computer hardware and network equipment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76275" y="1480661"/>
            <a:ext cx="2314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To</a:t>
            </a:r>
            <a:r>
              <a:rPr lang="en-US" sz="1400" dirty="0" smtClean="0"/>
              <a:t>,</a:t>
            </a:r>
          </a:p>
          <a:p>
            <a:r>
              <a:rPr lang="en-US" sz="1400" dirty="0" smtClean="0"/>
              <a:t>XYZ Ltd</a:t>
            </a:r>
          </a:p>
          <a:p>
            <a:r>
              <a:rPr lang="en-US" sz="1400" dirty="0" smtClean="0"/>
              <a:t>Chennai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625" y="3076575"/>
            <a:ext cx="10067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Dear Sir/Madam,</a:t>
            </a:r>
          </a:p>
          <a:p>
            <a:r>
              <a:rPr lang="en-US" dirty="0"/>
              <a:t> </a:t>
            </a:r>
            <a:r>
              <a:rPr lang="en-US" dirty="0" smtClean="0"/>
              <a:t>         Your payment has been pending for invoice number 123456. Please help to release the payment as     </a:t>
            </a:r>
          </a:p>
          <a:p>
            <a:r>
              <a:rPr lang="en-US" dirty="0"/>
              <a:t> </a:t>
            </a:r>
            <a:r>
              <a:rPr lang="en-US" dirty="0" smtClean="0"/>
              <a:t>         soon as possible.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Looking forward for the your positive response.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29725" y="5016149"/>
            <a:ext cx="286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Your’s</a:t>
            </a:r>
            <a:r>
              <a:rPr lang="en-US" dirty="0" smtClean="0"/>
              <a:t> faithfully</a:t>
            </a:r>
          </a:p>
          <a:p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933450" y="6191250"/>
            <a:ext cx="106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This is a computer generated statement</a:t>
            </a:r>
            <a:r>
              <a:rPr lang="en-US" b="1" dirty="0"/>
              <a:t>. Physical signature is required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275" y="5049411"/>
            <a:ext cx="226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Date : 19</a:t>
            </a:r>
            <a:r>
              <a:rPr lang="en-US" baseline="30000" dirty="0" smtClean="0"/>
              <a:t>th</a:t>
            </a:r>
            <a:r>
              <a:rPr lang="en-US" dirty="0" smtClean="0"/>
              <a:t> May 2020</a:t>
            </a:r>
          </a:p>
          <a:p>
            <a:r>
              <a:rPr lang="en-US" dirty="0" smtClean="0"/>
              <a:t>Place : Chennai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4" y="532498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Real challenge on the ground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68" y="1763712"/>
            <a:ext cx="8144964" cy="47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6275" y="466725"/>
            <a:ext cx="2314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&lt;source&gt;</a:t>
            </a:r>
          </a:p>
          <a:p>
            <a:r>
              <a:rPr lang="en-US" sz="1400" b="1" dirty="0" smtClean="0"/>
              <a:t>  From</a:t>
            </a:r>
            <a:r>
              <a:rPr lang="en-US" sz="1400" dirty="0" smtClean="0"/>
              <a:t>, </a:t>
            </a:r>
          </a:p>
          <a:p>
            <a:r>
              <a:rPr lang="en-US" sz="1400" dirty="0" smtClean="0"/>
              <a:t>  ABC Ltd</a:t>
            </a:r>
          </a:p>
          <a:p>
            <a:r>
              <a:rPr lang="en-US" sz="1400" dirty="0" smtClean="0"/>
              <a:t>  Chennai</a:t>
            </a:r>
          </a:p>
          <a:p>
            <a:r>
              <a:rPr lang="en-US" sz="1400" dirty="0" smtClean="0"/>
              <a:t>  Ph:12312323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&lt;/source&gt;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6275" y="2002482"/>
            <a:ext cx="10515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&lt;Message Header&gt;</a:t>
            </a:r>
          </a:p>
          <a:p>
            <a:r>
              <a:rPr lang="en-US" b="1" dirty="0" smtClean="0"/>
              <a:t>Subject : Procurement of computer hardware and network equipment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&lt;/Message Header &gt;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8463" y="466725"/>
            <a:ext cx="2314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&lt;destination&gt;</a:t>
            </a:r>
          </a:p>
          <a:p>
            <a:r>
              <a:rPr lang="en-US" sz="1400" b="1" dirty="0" smtClean="0"/>
              <a:t>To</a:t>
            </a:r>
            <a:r>
              <a:rPr lang="en-US" sz="1400" dirty="0" smtClean="0"/>
              <a:t>,</a:t>
            </a:r>
          </a:p>
          <a:p>
            <a:r>
              <a:rPr lang="en-US" sz="1400" dirty="0" smtClean="0"/>
              <a:t>XYZ Ltd</a:t>
            </a:r>
          </a:p>
          <a:p>
            <a:r>
              <a:rPr lang="en-US" sz="1400" dirty="0" smtClean="0"/>
              <a:t>Chennai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&lt;/destination&gt;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625" y="2952750"/>
            <a:ext cx="1006792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&lt;Message Body&gt;</a:t>
            </a:r>
          </a:p>
          <a:p>
            <a:r>
              <a:rPr lang="en-US" b="1" dirty="0" smtClean="0"/>
              <a:t>Dear Sir/Madam,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&lt;</a:t>
            </a:r>
            <a:r>
              <a:rPr lang="en-US" sz="1400" dirty="0" err="1" smtClean="0">
                <a:solidFill>
                  <a:srgbClr val="00B050"/>
                </a:solidFill>
              </a:rPr>
              <a:t>MessageContent</a:t>
            </a:r>
            <a:r>
              <a:rPr lang="en-US" sz="1400" dirty="0" smtClean="0">
                <a:solidFill>
                  <a:srgbClr val="00B050"/>
                </a:solidFill>
              </a:rPr>
              <a:t>&gt;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dirty="0" smtClean="0"/>
              <a:t>Your payment has been pending for invoice number 123456. Please help to release the payment as     </a:t>
            </a:r>
          </a:p>
          <a:p>
            <a:r>
              <a:rPr lang="en-US" dirty="0"/>
              <a:t> </a:t>
            </a:r>
            <a:r>
              <a:rPr lang="en-US" dirty="0" smtClean="0"/>
              <a:t>         soon as possible.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Looking forward for the your positive response.</a:t>
            </a:r>
          </a:p>
          <a:p>
            <a:r>
              <a:rPr lang="en-US" sz="1400" dirty="0">
                <a:solidFill>
                  <a:srgbClr val="00B050"/>
                </a:solidFill>
              </a:rPr>
              <a:t>&lt;/ </a:t>
            </a:r>
            <a:r>
              <a:rPr lang="en-US" sz="1400" dirty="0" err="1">
                <a:solidFill>
                  <a:srgbClr val="00B050"/>
                </a:solidFill>
              </a:rPr>
              <a:t>MessageContent</a:t>
            </a:r>
            <a:r>
              <a:rPr lang="en-US" sz="1400" dirty="0">
                <a:solidFill>
                  <a:srgbClr val="00B050"/>
                </a:solidFill>
              </a:rPr>
              <a:t> &gt;</a:t>
            </a:r>
            <a:endParaRPr lang="en-US" sz="1400" dirty="0" smtClean="0"/>
          </a:p>
          <a:p>
            <a:r>
              <a:rPr lang="en-US" sz="1400" dirty="0" smtClean="0">
                <a:solidFill>
                  <a:srgbClr val="00B050"/>
                </a:solidFill>
              </a:rPr>
              <a:t>&lt;/Message Body&gt;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29725" y="5016148"/>
            <a:ext cx="286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Regards</a:t>
            </a:r>
          </a:p>
          <a:p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933450" y="6191250"/>
            <a:ext cx="106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B050"/>
                </a:solidFill>
              </a:rPr>
              <a:t>&lt;disclaimer&gt;</a:t>
            </a:r>
            <a:r>
              <a:rPr lang="en-US" b="1" dirty="0" smtClean="0"/>
              <a:t>This is a computer generated statement. Physical signature is required</a:t>
            </a:r>
            <a:r>
              <a:rPr lang="en-US" sz="1400" b="1" dirty="0" smtClean="0">
                <a:solidFill>
                  <a:srgbClr val="00B050"/>
                </a:solidFill>
              </a:rPr>
              <a:t>&lt;/</a:t>
            </a:r>
            <a:r>
              <a:rPr lang="en-US" sz="1400" dirty="0" smtClean="0">
                <a:solidFill>
                  <a:srgbClr val="00B050"/>
                </a:solidFill>
              </a:rPr>
              <a:t>disclaimer</a:t>
            </a:r>
            <a:r>
              <a:rPr lang="en-US" sz="1400" b="1" dirty="0" smtClean="0">
                <a:solidFill>
                  <a:srgbClr val="00B050"/>
                </a:solidFill>
              </a:rPr>
              <a:t>&gt;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550" y="5339314"/>
            <a:ext cx="22621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&lt;tracking&gt;</a:t>
            </a:r>
            <a:endParaRPr lang="en-US" sz="1400" dirty="0" smtClean="0"/>
          </a:p>
          <a:p>
            <a:r>
              <a:rPr lang="en-US" dirty="0" smtClean="0"/>
              <a:t>Date : 18</a:t>
            </a:r>
            <a:r>
              <a:rPr lang="en-US" baseline="30000" dirty="0" smtClean="0"/>
              <a:t>th</a:t>
            </a:r>
            <a:r>
              <a:rPr lang="en-US" dirty="0" smtClean="0"/>
              <a:t> May 2020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&lt;/ tracking&gt;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675" y="237456"/>
            <a:ext cx="1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&lt;message&gt;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25200" y="6458410"/>
            <a:ext cx="1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&lt;/message&gt;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24850" y="5354702"/>
            <a:ext cx="1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&lt;signature&gt;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63237" y="5339313"/>
            <a:ext cx="1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&lt;/signature&gt;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98655" y="5079235"/>
            <a:ext cx="1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&lt;closure&gt;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4426" y="5031536"/>
            <a:ext cx="1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&lt;/closure&gt;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8100" y="3185903"/>
            <a:ext cx="1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&lt;greetings&gt;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1026" y="3192444"/>
            <a:ext cx="1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&lt;/greetings&gt;</a:t>
            </a:r>
            <a:endParaRPr lang="en-US" sz="1400" dirty="0">
              <a:solidFill>
                <a:srgbClr val="00B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4" y="532498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88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0"/>
            <a:ext cx="10515600" cy="1325563"/>
          </a:xfrm>
        </p:spPr>
        <p:txBody>
          <a:bodyPr/>
          <a:lstStyle/>
          <a:p>
            <a:r>
              <a:rPr lang="en-US" b="1" dirty="0" smtClean="0"/>
              <a:t>Final SOAP message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42875" y="1225689"/>
            <a:ext cx="120491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</a:t>
            </a:r>
            <a:r>
              <a:rPr lang="en-US" b="1" dirty="0" smtClean="0"/>
              <a:t>message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&lt;</a:t>
            </a:r>
            <a:r>
              <a:rPr lang="en-US" b="1" dirty="0" smtClean="0"/>
              <a:t>source</a:t>
            </a:r>
            <a:r>
              <a:rPr lang="en-US" dirty="0" smtClean="0"/>
              <a:t>&gt; From, ABC Ltd Chennai Ph:12312323 &lt;/</a:t>
            </a:r>
            <a:r>
              <a:rPr lang="en-US" b="1" dirty="0" smtClean="0"/>
              <a:t>source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&lt;</a:t>
            </a:r>
            <a:r>
              <a:rPr lang="en-US" b="1" dirty="0" smtClean="0"/>
              <a:t>destination</a:t>
            </a:r>
            <a:r>
              <a:rPr lang="en-US" dirty="0" smtClean="0"/>
              <a:t>&gt; To, XYZ Ltd Chennai &lt;/</a:t>
            </a:r>
            <a:r>
              <a:rPr lang="en-US" b="1" dirty="0" smtClean="0"/>
              <a:t>destination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&lt;</a:t>
            </a:r>
            <a:r>
              <a:rPr lang="en-US" b="1" dirty="0" err="1" smtClean="0"/>
              <a:t>messageheader</a:t>
            </a:r>
            <a:r>
              <a:rPr lang="en-US" dirty="0" smtClean="0"/>
              <a:t>&gt; Subject : Procurement of computer hardware and network equipment &lt;/</a:t>
            </a:r>
            <a:r>
              <a:rPr lang="en-US" b="1" dirty="0" err="1" smtClean="0"/>
              <a:t>messageheader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&lt;</a:t>
            </a:r>
            <a:r>
              <a:rPr lang="en-US" b="1" dirty="0" err="1" smtClean="0"/>
              <a:t>messagebody</a:t>
            </a:r>
            <a:r>
              <a:rPr lang="en-US" dirty="0" smtClean="0"/>
              <a:t>&gt; </a:t>
            </a:r>
          </a:p>
          <a:p>
            <a:r>
              <a:rPr lang="en-US" dirty="0" smtClean="0"/>
              <a:t>		&lt;</a:t>
            </a:r>
            <a:r>
              <a:rPr lang="en-US" b="1" dirty="0" smtClean="0"/>
              <a:t>greetings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		Dear Sir/Madam,</a:t>
            </a:r>
          </a:p>
          <a:p>
            <a:r>
              <a:rPr lang="en-US" dirty="0" smtClean="0"/>
              <a:t>                                   &lt;/</a:t>
            </a:r>
            <a:r>
              <a:rPr lang="en-US" b="1" dirty="0" smtClean="0"/>
              <a:t>greetings</a:t>
            </a:r>
            <a:r>
              <a:rPr lang="en-US" dirty="0" smtClean="0"/>
              <a:t>&gt;			</a:t>
            </a:r>
          </a:p>
          <a:p>
            <a:r>
              <a:rPr lang="en-US" dirty="0" smtClean="0"/>
              <a:t>		&lt;</a:t>
            </a:r>
            <a:r>
              <a:rPr lang="en-US" b="1" dirty="0" err="1" smtClean="0"/>
              <a:t>messagecontent</a:t>
            </a:r>
            <a:r>
              <a:rPr lang="en-US" dirty="0" smtClean="0"/>
              <a:t>&gt; </a:t>
            </a:r>
          </a:p>
          <a:p>
            <a:r>
              <a:rPr lang="en-US" dirty="0" smtClean="0"/>
              <a:t>			Your payment has been pending for invoice number 123456. Please help to release the payment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as soon as possible.</a:t>
            </a:r>
          </a:p>
          <a:p>
            <a:r>
              <a:rPr lang="en-US" dirty="0" smtClean="0"/>
              <a:t>			Looking forward for the your positive response. </a:t>
            </a:r>
          </a:p>
          <a:p>
            <a:r>
              <a:rPr lang="en-US" dirty="0" smtClean="0"/>
              <a:t>		&lt;/</a:t>
            </a:r>
            <a:r>
              <a:rPr lang="en-US" b="1" dirty="0" err="1" smtClean="0"/>
              <a:t>messagecontent</a:t>
            </a:r>
            <a:r>
              <a:rPr lang="en-US" dirty="0" smtClean="0"/>
              <a:t>&gt; </a:t>
            </a:r>
          </a:p>
          <a:p>
            <a:r>
              <a:rPr lang="en-US" dirty="0" smtClean="0"/>
              <a:t>	&lt;/</a:t>
            </a:r>
            <a:r>
              <a:rPr lang="en-US" b="1" dirty="0" err="1" smtClean="0"/>
              <a:t>messagebody</a:t>
            </a:r>
            <a:r>
              <a:rPr lang="en-US" dirty="0" smtClean="0"/>
              <a:t>&gt; </a:t>
            </a:r>
          </a:p>
          <a:p>
            <a:r>
              <a:rPr lang="en-US" dirty="0" smtClean="0"/>
              <a:t>    &lt;</a:t>
            </a:r>
            <a:r>
              <a:rPr lang="en-US" b="1" dirty="0" err="1" smtClean="0"/>
              <a:t>closurenote</a:t>
            </a:r>
            <a:r>
              <a:rPr lang="en-US" dirty="0" smtClean="0"/>
              <a:t>&gt;Best Regards&lt;/</a:t>
            </a:r>
            <a:r>
              <a:rPr lang="en-US" b="1" dirty="0" err="1" smtClean="0"/>
              <a:t>closurenote</a:t>
            </a:r>
            <a:r>
              <a:rPr lang="en-US" dirty="0" smtClean="0"/>
              <a:t>&gt; </a:t>
            </a:r>
          </a:p>
          <a:p>
            <a:r>
              <a:rPr lang="en-US" dirty="0" smtClean="0"/>
              <a:t>	&lt;</a:t>
            </a:r>
            <a:r>
              <a:rPr lang="en-US" b="1" dirty="0" smtClean="0"/>
              <a:t>signature</a:t>
            </a:r>
            <a:r>
              <a:rPr lang="en-US" dirty="0" smtClean="0"/>
              <a:t>&gt;sign.png&lt;/</a:t>
            </a:r>
            <a:r>
              <a:rPr lang="en-US" b="1" dirty="0" smtClean="0"/>
              <a:t>signature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&lt;</a:t>
            </a:r>
            <a:r>
              <a:rPr lang="en-US" b="1" dirty="0" smtClean="0"/>
              <a:t>tracking</a:t>
            </a:r>
            <a:r>
              <a:rPr lang="en-US" dirty="0" smtClean="0"/>
              <a:t>&gt; Date : 18-05-2020 &lt;/</a:t>
            </a:r>
            <a:r>
              <a:rPr lang="en-US" b="1" dirty="0" smtClean="0"/>
              <a:t>tracking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&lt;</a:t>
            </a:r>
            <a:r>
              <a:rPr lang="en-US" b="1" dirty="0" smtClean="0"/>
              <a:t>disclaimer</a:t>
            </a:r>
            <a:r>
              <a:rPr lang="en-US" dirty="0" smtClean="0"/>
              <a:t>&gt;This is a computer generated statement.&lt;/</a:t>
            </a:r>
            <a:r>
              <a:rPr lang="en-US" b="1" dirty="0" smtClean="0"/>
              <a:t>disclaimer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b="1" dirty="0" smtClean="0"/>
              <a:t>message</a:t>
            </a:r>
            <a:r>
              <a:rPr lang="en-US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9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Soap Request message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2880" y="1367541"/>
            <a:ext cx="11277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&lt;?xml version = "1.0"?&gt;</a:t>
            </a:r>
          </a:p>
          <a:p>
            <a:r>
              <a:rPr lang="en-US" sz="1400" b="1" dirty="0"/>
              <a:t>&lt;</a:t>
            </a:r>
            <a:r>
              <a:rPr lang="en-US" sz="1400" b="1" dirty="0" err="1"/>
              <a:t>SOAP-ENV:Envelope</a:t>
            </a:r>
            <a:endParaRPr lang="en-US" sz="1400" b="1" dirty="0"/>
          </a:p>
          <a:p>
            <a:r>
              <a:rPr lang="en-US" sz="1400" b="1" dirty="0"/>
              <a:t>   </a:t>
            </a:r>
            <a:r>
              <a:rPr lang="en-US" sz="1400" b="1" dirty="0" err="1"/>
              <a:t>xmlns:SOAP-ENV</a:t>
            </a:r>
            <a:r>
              <a:rPr lang="en-US" sz="1400" b="1" dirty="0"/>
              <a:t> = "http://www.w3.org/2001/12/soap-envelope"</a:t>
            </a:r>
          </a:p>
          <a:p>
            <a:r>
              <a:rPr lang="en-US" sz="1400" b="1" dirty="0"/>
              <a:t>   </a:t>
            </a:r>
            <a:r>
              <a:rPr lang="en-US" sz="1400" b="1" dirty="0" err="1"/>
              <a:t>SOAP-ENV:encodingStyle</a:t>
            </a:r>
            <a:r>
              <a:rPr lang="en-US" sz="1400" b="1" dirty="0"/>
              <a:t> = "http://www.w3.org/2001/12/soap-encoding"&gt;</a:t>
            </a:r>
          </a:p>
          <a:p>
            <a:endParaRPr lang="en-US" sz="1400" dirty="0"/>
          </a:p>
          <a:p>
            <a:r>
              <a:rPr lang="en-US" sz="1400" b="1" dirty="0"/>
              <a:t>   &lt;</a:t>
            </a:r>
            <a:r>
              <a:rPr lang="en-US" sz="1400" b="1" dirty="0" err="1"/>
              <a:t>SOAP-ENV:Body</a:t>
            </a:r>
            <a:r>
              <a:rPr lang="en-US" sz="1400" b="1" dirty="0"/>
              <a:t> </a:t>
            </a:r>
            <a:r>
              <a:rPr lang="en-US" sz="1400" b="1" dirty="0" err="1"/>
              <a:t>xmlns:m</a:t>
            </a:r>
            <a:r>
              <a:rPr lang="en-US" sz="1400" b="1" dirty="0"/>
              <a:t> = "http://</a:t>
            </a:r>
            <a:r>
              <a:rPr lang="en-US" sz="1400" b="1" dirty="0" smtClean="0"/>
              <a:t>www.abc.org/notificationEngine"&gt;</a:t>
            </a:r>
            <a:endParaRPr lang="en-US" sz="1400" b="1" dirty="0"/>
          </a:p>
          <a:p>
            <a:r>
              <a:rPr lang="en-US" sz="1400" dirty="0"/>
              <a:t>      &lt;</a:t>
            </a:r>
            <a:r>
              <a:rPr lang="en-US" sz="1400" b="1" dirty="0" err="1"/>
              <a:t>m:SendEnquiry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&lt;</a:t>
            </a:r>
            <a:r>
              <a:rPr lang="en-US" sz="1400" b="1" dirty="0" err="1" smtClean="0"/>
              <a:t>m:source</a:t>
            </a:r>
            <a:r>
              <a:rPr lang="en-US" sz="1400" b="1" dirty="0" smtClean="0"/>
              <a:t>&gt;</a:t>
            </a:r>
            <a:r>
              <a:rPr lang="en-US" sz="1400" dirty="0" smtClean="0"/>
              <a:t>ABC </a:t>
            </a:r>
            <a:r>
              <a:rPr lang="en-US" sz="1400" dirty="0"/>
              <a:t>Ltd Chennai Ph:12312323&lt;/</a:t>
            </a:r>
            <a:r>
              <a:rPr lang="en-US" sz="1400" b="1" dirty="0" err="1"/>
              <a:t>m:source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&lt;</a:t>
            </a:r>
            <a:r>
              <a:rPr lang="en-US" sz="1400" b="1" dirty="0" err="1" smtClean="0"/>
              <a:t>m:destination</a:t>
            </a:r>
            <a:r>
              <a:rPr lang="en-US" sz="1400" dirty="0" smtClean="0"/>
              <a:t>&gt; </a:t>
            </a:r>
            <a:r>
              <a:rPr lang="en-US" sz="1400" dirty="0"/>
              <a:t>XYZ Ltd Chennai&lt;/</a:t>
            </a:r>
            <a:r>
              <a:rPr lang="en-US" sz="1400" b="1" dirty="0" err="1"/>
              <a:t>m:destination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&lt;</a:t>
            </a:r>
            <a:r>
              <a:rPr lang="en-US" sz="1400" b="1" dirty="0" err="1"/>
              <a:t>m:messagebody.messageheader</a:t>
            </a:r>
            <a:r>
              <a:rPr lang="en-US" sz="1400" dirty="0"/>
              <a:t>&gt;Subject : Procurement of computer hardware and network equipment&lt;/</a:t>
            </a:r>
            <a:r>
              <a:rPr lang="en-US" sz="1400" dirty="0" err="1"/>
              <a:t>m:messagebody.messageheader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&lt;</a:t>
            </a:r>
            <a:r>
              <a:rPr lang="en-US" sz="1400" b="1" dirty="0" err="1"/>
              <a:t>m:messagebody.greetings</a:t>
            </a:r>
            <a:r>
              <a:rPr lang="en-US" sz="1400" dirty="0"/>
              <a:t>&gt;Dear </a:t>
            </a:r>
            <a:r>
              <a:rPr lang="en-US" sz="1400" dirty="0" smtClean="0"/>
              <a:t>Sir/Madam&lt;/</a:t>
            </a:r>
            <a:r>
              <a:rPr lang="en-US" sz="1400" b="1" dirty="0" err="1"/>
              <a:t>m:messagebody.greetings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&lt;</a:t>
            </a:r>
            <a:r>
              <a:rPr lang="en-US" sz="1400" b="1" dirty="0" err="1" smtClean="0"/>
              <a:t>m:messagebody:messagecontent</a:t>
            </a:r>
            <a:r>
              <a:rPr lang="en-US" sz="1400" dirty="0" smtClean="0"/>
              <a:t>&gt;Your </a:t>
            </a:r>
            <a:r>
              <a:rPr lang="en-US" sz="1400" dirty="0"/>
              <a:t>payment has been pending for invoice number 123456. Please help to release the payment as     </a:t>
            </a:r>
          </a:p>
          <a:p>
            <a:r>
              <a:rPr lang="en-US" sz="1400" dirty="0"/>
              <a:t>          soon as possible</a:t>
            </a:r>
            <a:r>
              <a:rPr lang="en-US" sz="1400" dirty="0" smtClean="0"/>
              <a:t>. Looking </a:t>
            </a:r>
            <a:r>
              <a:rPr lang="en-US" sz="1400" dirty="0"/>
              <a:t>forward for the your positive response</a:t>
            </a:r>
            <a:r>
              <a:rPr lang="en-US" sz="1400" dirty="0" smtClean="0"/>
              <a:t>.&lt;/</a:t>
            </a:r>
            <a:r>
              <a:rPr lang="en-US" sz="1400" b="1" dirty="0" err="1" smtClean="0"/>
              <a:t>m:messagecontent:</a:t>
            </a:r>
            <a:r>
              <a:rPr lang="en-US" sz="1400" b="1" dirty="0" err="1"/>
              <a:t>messagebody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     &lt;</a:t>
            </a:r>
            <a:r>
              <a:rPr lang="en-US" sz="1400" b="1" dirty="0" err="1"/>
              <a:t>m:closurenote</a:t>
            </a:r>
            <a:r>
              <a:rPr lang="en-US" sz="1400" dirty="0"/>
              <a:t>&gt;Best Regards</a:t>
            </a:r>
            <a:r>
              <a:rPr lang="en-US" sz="1400" dirty="0" smtClean="0"/>
              <a:t>&lt;/</a:t>
            </a:r>
            <a:r>
              <a:rPr lang="en-US" sz="1400" b="1" dirty="0" err="1" smtClean="0"/>
              <a:t>m:closurenote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     &lt;</a:t>
            </a:r>
            <a:r>
              <a:rPr lang="en-US" sz="1400" b="1" dirty="0" err="1"/>
              <a:t>m:signature</a:t>
            </a:r>
            <a:r>
              <a:rPr lang="en-US" sz="1400" dirty="0"/>
              <a:t>&gt;sign.png&lt;/</a:t>
            </a:r>
            <a:r>
              <a:rPr lang="en-US" sz="1400" b="1" dirty="0" err="1"/>
              <a:t>m:signature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&lt;</a:t>
            </a:r>
            <a:r>
              <a:rPr lang="en-US" sz="1400" b="1" dirty="0" err="1" smtClean="0"/>
              <a:t>m:tracking</a:t>
            </a:r>
            <a:r>
              <a:rPr lang="en-US" sz="1400" dirty="0" smtClean="0"/>
              <a:t>&gt;18-May-2020</a:t>
            </a:r>
            <a:r>
              <a:rPr lang="en-US" sz="1400" dirty="0"/>
              <a:t>&lt;/</a:t>
            </a:r>
            <a:r>
              <a:rPr lang="en-US" sz="1400" b="1" dirty="0" err="1"/>
              <a:t>m:tracking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&lt;</a:t>
            </a:r>
            <a:r>
              <a:rPr lang="en-US" sz="1400" b="1" dirty="0" err="1"/>
              <a:t>m:disclaimer</a:t>
            </a:r>
            <a:r>
              <a:rPr lang="en-US" sz="1400" dirty="0"/>
              <a:t>&gt;This is a computer generated statement.&lt;/</a:t>
            </a:r>
            <a:r>
              <a:rPr lang="en-US" sz="1400" b="1" dirty="0" err="1"/>
              <a:t>m:disclaimer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&lt;/</a:t>
            </a:r>
            <a:r>
              <a:rPr lang="en-US" sz="1400" b="1" dirty="0" err="1"/>
              <a:t>m:SendEnquiry</a:t>
            </a:r>
            <a:r>
              <a:rPr lang="en-US" sz="1400" dirty="0"/>
              <a:t>&gt;</a:t>
            </a:r>
          </a:p>
          <a:p>
            <a:r>
              <a:rPr lang="en-US" sz="1400" dirty="0"/>
              <a:t>   &lt;/</a:t>
            </a:r>
            <a:r>
              <a:rPr lang="en-US" sz="1400" b="1" dirty="0" err="1"/>
              <a:t>SOAP-ENV:Body</a:t>
            </a:r>
            <a:r>
              <a:rPr lang="en-US" sz="1400" dirty="0"/>
              <a:t>&gt;</a:t>
            </a:r>
          </a:p>
          <a:p>
            <a:r>
              <a:rPr lang="en-US" sz="1400" dirty="0"/>
              <a:t>&lt;/</a:t>
            </a:r>
            <a:r>
              <a:rPr lang="en-US" sz="1400" b="1" dirty="0" err="1"/>
              <a:t>SOAP-ENV:Envelope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28239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Soap Response message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989" y="175595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&lt;?xml version="1.0"?&gt;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dirty="0" err="1"/>
              <a:t>soap:Envelope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xmlns:soap</a:t>
            </a:r>
            <a:r>
              <a:rPr lang="en-US" sz="2000" dirty="0"/>
              <a:t>="http://www.w3.org/2003/05/soap-envelope/"</a:t>
            </a:r>
            <a:br>
              <a:rPr lang="en-US" sz="2000" dirty="0"/>
            </a:br>
            <a:r>
              <a:rPr lang="en-US" sz="2000" dirty="0" err="1"/>
              <a:t>soap:encodingStyle</a:t>
            </a:r>
            <a:r>
              <a:rPr lang="en-US" sz="2000" dirty="0"/>
              <a:t>="http://www.w3.org/2003/05/soap-encoding"&gt;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&lt;</a:t>
            </a:r>
            <a:r>
              <a:rPr lang="en-US" sz="2000" dirty="0" err="1"/>
              <a:t>SOAP-ENV:Body</a:t>
            </a:r>
            <a:r>
              <a:rPr lang="en-US" sz="2000" dirty="0"/>
              <a:t> </a:t>
            </a:r>
            <a:r>
              <a:rPr lang="en-US" sz="2000" dirty="0" err="1"/>
              <a:t>xmlns:m</a:t>
            </a:r>
            <a:r>
              <a:rPr lang="en-US" sz="2000" dirty="0"/>
              <a:t> = "http://</a:t>
            </a:r>
            <a:r>
              <a:rPr lang="en-US" sz="2000" dirty="0" smtClean="0"/>
              <a:t>www.abc.org/EmailNotificationEngine</a:t>
            </a:r>
            <a:r>
              <a:rPr lang="en-US" sz="2000" dirty="0"/>
              <a:t>"&gt;</a:t>
            </a:r>
            <a:br>
              <a:rPr lang="en-US" sz="2000" dirty="0"/>
            </a:br>
            <a:r>
              <a:rPr lang="en-US" sz="2000" dirty="0"/>
              <a:t>  </a:t>
            </a:r>
            <a:r>
              <a:rPr lang="en-US" sz="2000" dirty="0" smtClean="0"/>
              <a:t>&lt;</a:t>
            </a:r>
            <a:r>
              <a:rPr lang="en-US" sz="2000" dirty="0"/>
              <a:t> </a:t>
            </a:r>
            <a:r>
              <a:rPr lang="en-US" sz="2000" dirty="0" smtClean="0"/>
              <a:t>m:SendEnquiryResponse&gt;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 </a:t>
            </a:r>
            <a:r>
              <a:rPr lang="en-US" sz="2000" dirty="0" smtClean="0"/>
              <a:t>     &lt;</a:t>
            </a:r>
            <a:r>
              <a:rPr lang="en-US" sz="2000" dirty="0" err="1" smtClean="0"/>
              <a:t>m:NotificationReferenceId</a:t>
            </a:r>
            <a:r>
              <a:rPr lang="en-US" sz="2000" dirty="0" smtClean="0"/>
              <a:t>&gt;</a:t>
            </a:r>
            <a:r>
              <a:rPr lang="en-US" sz="2000" b="1" dirty="0" smtClean="0"/>
              <a:t>em123343434343</a:t>
            </a:r>
            <a:r>
              <a:rPr lang="en-US" sz="2000" dirty="0" smtClean="0"/>
              <a:t>&lt;/</a:t>
            </a:r>
            <a:r>
              <a:rPr lang="en-US" sz="2000" dirty="0" err="1"/>
              <a:t>m:NotificationReferenceId</a:t>
            </a:r>
            <a:r>
              <a:rPr lang="en-US" sz="2000" dirty="0" smtClean="0"/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</a:t>
            </a:r>
            <a:r>
              <a:rPr lang="en-US" sz="2000" dirty="0" smtClean="0"/>
              <a:t>&lt;/</a:t>
            </a:r>
            <a:r>
              <a:rPr lang="en-US" sz="2000" dirty="0"/>
              <a:t> </a:t>
            </a:r>
            <a:r>
              <a:rPr lang="en-US" sz="2000" dirty="0" smtClean="0"/>
              <a:t>m:SendEnquiryResponse&gt;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dirty="0" err="1"/>
              <a:t>soap:Body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dirty="0" err="1"/>
              <a:t>soap:Envelope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774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Soap standard template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907472"/>
            <a:ext cx="883702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&lt;?xml version = "1.0"?&gt;</a:t>
            </a:r>
          </a:p>
          <a:p>
            <a:r>
              <a:rPr lang="en-US" sz="1200" b="1" dirty="0"/>
              <a:t>&lt;</a:t>
            </a:r>
            <a:r>
              <a:rPr lang="en-US" sz="1200" b="1" dirty="0" err="1"/>
              <a:t>SOAP-ENV:Envelope</a:t>
            </a:r>
            <a:endParaRPr lang="en-US" sz="1200" b="1" dirty="0"/>
          </a:p>
          <a:p>
            <a:r>
              <a:rPr lang="en-US" sz="1200" b="1" dirty="0"/>
              <a:t>   </a:t>
            </a:r>
            <a:r>
              <a:rPr lang="en-US" sz="1200" b="1" dirty="0" err="1"/>
              <a:t>xmlns:SOAP-ENV</a:t>
            </a:r>
            <a:r>
              <a:rPr lang="en-US" sz="1200" b="1" dirty="0"/>
              <a:t> = "http://www.w3.org/2001/12/soap-envelope"</a:t>
            </a:r>
          </a:p>
          <a:p>
            <a:r>
              <a:rPr lang="en-US" sz="1200" b="1" dirty="0"/>
              <a:t>   </a:t>
            </a:r>
            <a:r>
              <a:rPr lang="en-US" sz="1200" b="1" dirty="0" err="1"/>
              <a:t>SOAP-ENV:encodingStyle</a:t>
            </a:r>
            <a:r>
              <a:rPr lang="en-US" sz="1200" b="1" dirty="0"/>
              <a:t> = "http://www.w3.org/2001/12/soap-encoding"&gt;</a:t>
            </a:r>
          </a:p>
          <a:p>
            <a:endParaRPr lang="en-US" sz="1200" dirty="0"/>
          </a:p>
          <a:p>
            <a:r>
              <a:rPr lang="en-US" sz="1200" dirty="0"/>
              <a:t>   &lt;</a:t>
            </a:r>
            <a:r>
              <a:rPr lang="en-US" sz="1200" dirty="0" err="1"/>
              <a:t>SOAP-ENV:Body</a:t>
            </a:r>
            <a:r>
              <a:rPr lang="en-US" sz="1200" dirty="0"/>
              <a:t> </a:t>
            </a:r>
            <a:r>
              <a:rPr lang="en-US" sz="1200" dirty="0" err="1"/>
              <a:t>xmlns:m</a:t>
            </a:r>
            <a:r>
              <a:rPr lang="en-US" sz="1200" dirty="0"/>
              <a:t> = "http://</a:t>
            </a:r>
            <a:r>
              <a:rPr lang="en-US" sz="1200" dirty="0" smtClean="0"/>
              <a:t>www.abc.org/emailnotificationengine"&gt;</a:t>
            </a:r>
            <a:endParaRPr lang="en-US" sz="1200" dirty="0"/>
          </a:p>
          <a:p>
            <a:r>
              <a:rPr lang="en-US" sz="1200" dirty="0"/>
              <a:t>      &lt;</a:t>
            </a:r>
            <a:r>
              <a:rPr lang="en-US" sz="1200" b="1" dirty="0" err="1"/>
              <a:t>m:SendEnquiry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</a:t>
            </a:r>
            <a:r>
              <a:rPr lang="en-US" sz="1200" dirty="0" smtClean="0"/>
              <a:t>     &lt;</a:t>
            </a:r>
            <a:r>
              <a:rPr lang="en-US" sz="1200" b="1" dirty="0" err="1" smtClean="0"/>
              <a:t>m:source</a:t>
            </a:r>
            <a:r>
              <a:rPr lang="en-US" sz="1200" b="1" dirty="0" smtClean="0"/>
              <a:t>&gt;?</a:t>
            </a:r>
            <a:r>
              <a:rPr lang="en-US" sz="1200" dirty="0" smtClean="0"/>
              <a:t>&lt;/</a:t>
            </a:r>
            <a:r>
              <a:rPr lang="en-US" sz="1200" b="1" dirty="0" err="1"/>
              <a:t>m:source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</a:t>
            </a:r>
            <a:r>
              <a:rPr lang="en-US" sz="1200" dirty="0" smtClean="0"/>
              <a:t>      </a:t>
            </a:r>
            <a:r>
              <a:rPr lang="en-US" sz="1200" dirty="0"/>
              <a:t>&lt;</a:t>
            </a:r>
            <a:r>
              <a:rPr lang="en-US" sz="1200" b="1" dirty="0" err="1" smtClean="0"/>
              <a:t>m:destination</a:t>
            </a:r>
            <a:r>
              <a:rPr lang="en-US" sz="1200" dirty="0" smtClean="0"/>
              <a:t>&gt;?&lt;/</a:t>
            </a:r>
            <a:r>
              <a:rPr lang="en-US" sz="1200" b="1" dirty="0" err="1"/>
              <a:t>m:destination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</a:t>
            </a:r>
            <a:r>
              <a:rPr lang="en-US" sz="1200" dirty="0" smtClean="0"/>
              <a:t>     &lt;</a:t>
            </a:r>
            <a:r>
              <a:rPr lang="en-US" sz="1200" b="1" dirty="0" err="1" smtClean="0"/>
              <a:t>m:messagebody.messageheader</a:t>
            </a:r>
            <a:r>
              <a:rPr lang="en-US" sz="1200" dirty="0" smtClean="0"/>
              <a:t>&gt;?&lt;/</a:t>
            </a:r>
            <a:r>
              <a:rPr lang="en-US" sz="1200" dirty="0" err="1"/>
              <a:t>m:messagebody.messageheader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</a:t>
            </a:r>
            <a:r>
              <a:rPr lang="en-US" sz="1200" dirty="0" smtClean="0"/>
              <a:t>     &lt;</a:t>
            </a:r>
            <a:r>
              <a:rPr lang="en-US" sz="1200" b="1" dirty="0" err="1" smtClean="0"/>
              <a:t>m:messagebody.greetings</a:t>
            </a:r>
            <a:r>
              <a:rPr lang="en-US" sz="1200" dirty="0" smtClean="0"/>
              <a:t>&gt;?&lt;/</a:t>
            </a:r>
            <a:r>
              <a:rPr lang="en-US" sz="1200" b="1" dirty="0" err="1"/>
              <a:t>m:messagebody.greetings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</a:t>
            </a:r>
            <a:r>
              <a:rPr lang="en-US" sz="1200" dirty="0" smtClean="0"/>
              <a:t>     &lt;</a:t>
            </a:r>
            <a:r>
              <a:rPr lang="en-US" sz="1200" b="1" dirty="0" err="1" smtClean="0"/>
              <a:t>m:messagebody:messagecontent</a:t>
            </a:r>
            <a:r>
              <a:rPr lang="en-US" sz="1200" dirty="0" smtClean="0"/>
              <a:t>&gt;?&lt;/</a:t>
            </a:r>
            <a:r>
              <a:rPr lang="en-US" sz="1200" b="1" dirty="0" err="1" smtClean="0"/>
              <a:t>m:messagecontent:</a:t>
            </a:r>
            <a:r>
              <a:rPr lang="en-US" sz="1200" b="1" dirty="0" err="1"/>
              <a:t>messagebody</a:t>
            </a:r>
            <a:r>
              <a:rPr lang="en-US" sz="1200" dirty="0" smtClean="0"/>
              <a:t>&gt;</a:t>
            </a:r>
            <a:endParaRPr lang="en-US" sz="1200" dirty="0"/>
          </a:p>
          <a:p>
            <a:r>
              <a:rPr lang="en-US" sz="1200" dirty="0"/>
              <a:t>         </a:t>
            </a:r>
            <a:r>
              <a:rPr lang="en-US" sz="1200" dirty="0" smtClean="0"/>
              <a:t>     &lt;</a:t>
            </a:r>
            <a:r>
              <a:rPr lang="en-US" sz="1200" b="1" dirty="0" err="1" smtClean="0"/>
              <a:t>m:closurenote</a:t>
            </a:r>
            <a:r>
              <a:rPr lang="en-US" sz="1200" dirty="0" smtClean="0"/>
              <a:t>&gt;?&lt;/</a:t>
            </a:r>
            <a:r>
              <a:rPr lang="en-US" sz="1200" b="1" dirty="0" err="1" smtClean="0"/>
              <a:t>m:closurenote</a:t>
            </a:r>
            <a:r>
              <a:rPr lang="en-US" sz="1200" dirty="0" smtClean="0"/>
              <a:t>&gt;</a:t>
            </a:r>
            <a:endParaRPr lang="en-US" sz="1200" dirty="0"/>
          </a:p>
          <a:p>
            <a:r>
              <a:rPr lang="en-US" sz="1200" dirty="0"/>
              <a:t>         </a:t>
            </a:r>
            <a:r>
              <a:rPr lang="en-US" sz="1200" dirty="0" smtClean="0"/>
              <a:t>     &lt;</a:t>
            </a:r>
            <a:r>
              <a:rPr lang="en-US" sz="1200" b="1" dirty="0" err="1" smtClean="0"/>
              <a:t>m:signature</a:t>
            </a:r>
            <a:r>
              <a:rPr lang="en-US" sz="1200" dirty="0" smtClean="0"/>
              <a:t>&gt;?&lt;/</a:t>
            </a:r>
            <a:r>
              <a:rPr lang="en-US" sz="1200" b="1" dirty="0" err="1"/>
              <a:t>m:signature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</a:t>
            </a:r>
            <a:r>
              <a:rPr lang="en-US" sz="1200" dirty="0" smtClean="0"/>
              <a:t>     &lt;</a:t>
            </a:r>
            <a:r>
              <a:rPr lang="en-US" sz="1200" b="1" dirty="0" err="1" smtClean="0"/>
              <a:t>m:tracking</a:t>
            </a:r>
            <a:r>
              <a:rPr lang="en-US" sz="1200" dirty="0" smtClean="0"/>
              <a:t>&gt;?&lt;/</a:t>
            </a:r>
            <a:r>
              <a:rPr lang="en-US" sz="1200" b="1" dirty="0" err="1"/>
              <a:t>m:tracking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</a:t>
            </a:r>
            <a:r>
              <a:rPr lang="en-US" sz="1200" dirty="0" smtClean="0"/>
              <a:t>   &lt;</a:t>
            </a:r>
            <a:r>
              <a:rPr lang="en-US" sz="1200" b="1" dirty="0" err="1" smtClean="0"/>
              <a:t>m:disclaimer</a:t>
            </a:r>
            <a:r>
              <a:rPr lang="en-US" sz="1200" dirty="0" smtClean="0"/>
              <a:t>&gt;?&lt;/</a:t>
            </a:r>
            <a:r>
              <a:rPr lang="en-US" sz="1200" b="1" dirty="0" err="1"/>
              <a:t>m:disclaimer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&lt;/</a:t>
            </a:r>
            <a:r>
              <a:rPr lang="en-US" sz="1200" b="1" dirty="0" err="1"/>
              <a:t>m:SendEnquiry</a:t>
            </a:r>
            <a:r>
              <a:rPr lang="en-US" sz="1200" dirty="0" smtClean="0"/>
              <a:t>&gt;</a:t>
            </a:r>
          </a:p>
          <a:p>
            <a:r>
              <a:rPr lang="en-US" sz="1200" dirty="0"/>
              <a:t>  </a:t>
            </a:r>
            <a:r>
              <a:rPr lang="en-US" sz="1200" dirty="0" smtClean="0"/>
              <a:t>   </a:t>
            </a:r>
            <a:r>
              <a:rPr lang="en-US" sz="1200" dirty="0"/>
              <a:t> &lt; m:SendEnquiryResponse&gt;</a:t>
            </a:r>
            <a:br>
              <a:rPr lang="en-US" sz="1200" dirty="0"/>
            </a:br>
            <a:r>
              <a:rPr lang="en-US" sz="1200" dirty="0"/>
              <a:t>         &lt;</a:t>
            </a:r>
            <a:r>
              <a:rPr lang="en-US" sz="1200" dirty="0" err="1" smtClean="0"/>
              <a:t>m:NotificationReferenceId</a:t>
            </a:r>
            <a:r>
              <a:rPr lang="en-US" sz="1200" dirty="0" smtClean="0"/>
              <a:t>&gt;</a:t>
            </a:r>
            <a:r>
              <a:rPr lang="en-US" sz="1200" b="1" dirty="0"/>
              <a:t>?</a:t>
            </a:r>
            <a:r>
              <a:rPr lang="en-US" sz="1200" dirty="0" smtClean="0"/>
              <a:t>&lt;/</a:t>
            </a:r>
            <a:r>
              <a:rPr lang="en-US" sz="1200" dirty="0" err="1"/>
              <a:t>m:NotificationReferenceId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  &lt;/ m:SendEnquiryResponse&gt;</a:t>
            </a:r>
            <a:br>
              <a:rPr lang="en-US" sz="1200" dirty="0"/>
            </a:br>
            <a:r>
              <a:rPr lang="en-US" sz="1200" dirty="0"/>
              <a:t>&lt;/</a:t>
            </a:r>
            <a:r>
              <a:rPr lang="en-US" sz="1200" dirty="0" err="1"/>
              <a:t>soap:Body</a:t>
            </a:r>
            <a:r>
              <a:rPr lang="en-US" sz="1200" dirty="0" smtClean="0"/>
              <a:t>&gt;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&lt;/</a:t>
            </a:r>
            <a:r>
              <a:rPr lang="en-US" sz="1200" dirty="0" err="1"/>
              <a:t>soap:Envelope</a:t>
            </a:r>
            <a:r>
              <a:rPr lang="en-US" sz="1200" dirty="0"/>
              <a:t>&gt;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116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355361"/>
            <a:ext cx="10813868" cy="479288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What if the message sent by HR module is missing some parameters ?</a:t>
            </a:r>
          </a:p>
          <a:p>
            <a:r>
              <a:rPr lang="en-US" sz="2000" dirty="0" smtClean="0"/>
              <a:t>How does different Modules know about all the templates supported by other modules ?</a:t>
            </a:r>
          </a:p>
          <a:p>
            <a:r>
              <a:rPr lang="en-US" sz="2000" dirty="0" smtClean="0"/>
              <a:t>How and where does one module send message to other module ?</a:t>
            </a:r>
          </a:p>
          <a:p>
            <a:r>
              <a:rPr lang="en-US" sz="2000" dirty="0" smtClean="0"/>
              <a:t>How is the message secured when it is sent from one module to other module ?</a:t>
            </a:r>
          </a:p>
          <a:p>
            <a:r>
              <a:rPr lang="en-US" sz="2000" dirty="0" smtClean="0"/>
              <a:t>What happens if each of the modules are developed using different technologies i.e. Java, </a:t>
            </a:r>
            <a:r>
              <a:rPr lang="en-US" sz="2000" dirty="0" err="1" smtClean="0"/>
              <a:t>.Net</a:t>
            </a:r>
            <a:r>
              <a:rPr lang="en-US" sz="2000" dirty="0" smtClean="0"/>
              <a:t>,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etc… ?</a:t>
            </a:r>
          </a:p>
          <a:p>
            <a:r>
              <a:rPr lang="en-US" sz="2000" dirty="0" smtClean="0"/>
              <a:t>What happens if some of the modules are developed in-house and some are standard products like SAP, Salesforce etc… ?</a:t>
            </a:r>
          </a:p>
          <a:p>
            <a:r>
              <a:rPr lang="en-US" sz="2000" dirty="0" smtClean="0"/>
              <a:t>What is the impact is some of the modules are updated independently 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86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&lt;faults&gt;</a:t>
            </a:r>
          </a:p>
          <a:p>
            <a:pPr marL="0" indent="0">
              <a:buNone/>
            </a:pPr>
            <a:r>
              <a:rPr lang="en-US" dirty="0" smtClean="0"/>
              <a:t>     &lt;</a:t>
            </a:r>
            <a:r>
              <a:rPr lang="en-US" dirty="0"/>
              <a:t>source&gt; /* Only registered address are allowed */ &lt;/source&gt;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destination&gt; /* Only registered address are allowed */  &lt;/destination&gt;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 err="1" smtClean="0"/>
              <a:t>messageheader</a:t>
            </a:r>
            <a:r>
              <a:rPr lang="en-US" dirty="0"/>
              <a:t>&gt; /* Note valid order reference is allowed */&lt;/ </a:t>
            </a:r>
            <a:r>
              <a:rPr lang="en-US" dirty="0" err="1"/>
              <a:t>messageheader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greetings</a:t>
            </a:r>
            <a:r>
              <a:rPr lang="en-US" dirty="0" smtClean="0"/>
              <a:t>&gt; </a:t>
            </a:r>
            <a:r>
              <a:rPr lang="en-US" dirty="0"/>
              <a:t>/* This cannot be null </a:t>
            </a:r>
            <a:r>
              <a:rPr lang="en-US" dirty="0" smtClean="0"/>
              <a:t>*/ &lt;/</a:t>
            </a:r>
            <a:r>
              <a:rPr lang="en-US" dirty="0"/>
              <a:t>greetings&gt;			</a:t>
            </a:r>
          </a:p>
          <a:p>
            <a:pPr marL="0" indent="0">
              <a:buNone/>
            </a:pPr>
            <a:r>
              <a:rPr lang="en-US" dirty="0" smtClean="0"/>
              <a:t>     &lt;</a:t>
            </a:r>
            <a:r>
              <a:rPr lang="en-US" dirty="0" err="1"/>
              <a:t>messagecontent</a:t>
            </a:r>
            <a:r>
              <a:rPr lang="en-US" dirty="0"/>
              <a:t>&gt; </a:t>
            </a:r>
            <a:r>
              <a:rPr lang="en-US" dirty="0" smtClean="0"/>
              <a:t> /* </a:t>
            </a:r>
            <a:r>
              <a:rPr lang="en-US" dirty="0"/>
              <a:t>This cannot be null </a:t>
            </a:r>
            <a:r>
              <a:rPr lang="en-US" dirty="0" smtClean="0"/>
              <a:t>*/&lt;/</a:t>
            </a:r>
            <a:r>
              <a:rPr lang="en-US" dirty="0" err="1"/>
              <a:t>messagecontent</a:t>
            </a:r>
            <a:r>
              <a:rPr lang="en-US" dirty="0"/>
              <a:t>&gt; </a:t>
            </a:r>
          </a:p>
          <a:p>
            <a:pPr marL="0" indent="0">
              <a:buNone/>
            </a:pPr>
            <a:r>
              <a:rPr lang="en-US" dirty="0" smtClean="0"/>
              <a:t>     &lt;</a:t>
            </a:r>
            <a:r>
              <a:rPr lang="en-US" dirty="0" err="1"/>
              <a:t>closurenote</a:t>
            </a:r>
            <a:r>
              <a:rPr lang="en-US" dirty="0" smtClean="0"/>
              <a:t>&gt;</a:t>
            </a:r>
            <a:r>
              <a:rPr lang="en-US" dirty="0"/>
              <a:t>/* This cannot be null */</a:t>
            </a:r>
            <a:r>
              <a:rPr lang="en-US" dirty="0" smtClean="0"/>
              <a:t>&lt;/</a:t>
            </a:r>
            <a:r>
              <a:rPr lang="en-US" dirty="0" err="1"/>
              <a:t>closurenote</a:t>
            </a:r>
            <a:r>
              <a:rPr lang="en-US" dirty="0"/>
              <a:t>&gt; </a:t>
            </a:r>
          </a:p>
          <a:p>
            <a:pPr marL="0" indent="0">
              <a:buNone/>
            </a:pPr>
            <a:r>
              <a:rPr lang="en-US" dirty="0" smtClean="0"/>
              <a:t>     &lt;</a:t>
            </a:r>
            <a:r>
              <a:rPr lang="en-US" dirty="0"/>
              <a:t>signature&gt;/* Only QR codes are allowed */&lt;/signature&gt;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tracking&gt; /* Note only date format </a:t>
            </a:r>
            <a:r>
              <a:rPr lang="en-US" dirty="0" err="1"/>
              <a:t>dd</a:t>
            </a:r>
            <a:r>
              <a:rPr lang="en-US" dirty="0"/>
              <a:t>-mm-</a:t>
            </a:r>
            <a:r>
              <a:rPr lang="en-US" dirty="0" err="1"/>
              <a:t>yyyy</a:t>
            </a:r>
            <a:r>
              <a:rPr lang="en-US" dirty="0"/>
              <a:t> allowed */ &lt;/ tracking&gt;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disclaimer&gt;&lt;/disclaimer&gt;	</a:t>
            </a:r>
          </a:p>
          <a:p>
            <a:pPr marL="0" indent="0">
              <a:buNone/>
            </a:pPr>
            <a:r>
              <a:rPr lang="en-US" dirty="0"/>
              <a:t>    &lt;/faults&gt;</a:t>
            </a:r>
          </a:p>
        </p:txBody>
      </p:sp>
    </p:spTree>
    <p:extLst>
      <p:ext uri="{BB962C8B-B14F-4D97-AF65-F5344CB8AC3E}">
        <p14:creationId xmlns:p14="http://schemas.microsoft.com/office/powerpoint/2010/main" val="18983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SOAP Message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" y="2384578"/>
            <a:ext cx="11859186" cy="3529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4918" y="4885765"/>
            <a:ext cx="1111623" cy="179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Invalid Date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3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96" y="1764846"/>
            <a:ext cx="6826296" cy="48705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60526" y="5155474"/>
            <a:ext cx="2159725" cy="84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Notification Engine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1006" y="4576354"/>
            <a:ext cx="2159725" cy="84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Notification Engine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88572" y="4761127"/>
            <a:ext cx="2159725" cy="84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Notification Engine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40972" y="4913527"/>
            <a:ext cx="2159725" cy="84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88572" y="1866423"/>
            <a:ext cx="2159725" cy="84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68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WSDL in 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2" y="2051957"/>
            <a:ext cx="6515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Pressures on the business…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921" y="1425024"/>
            <a:ext cx="8845323" cy="51747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5063" y="4014651"/>
            <a:ext cx="1402080" cy="644435"/>
          </a:xfrm>
          <a:prstGeom prst="rect">
            <a:avLst/>
          </a:prstGeom>
          <a:noFill/>
          <a:ln w="603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78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WSDL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349" y="2111420"/>
            <a:ext cx="60483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98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WSDL in detail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21" y="1863929"/>
            <a:ext cx="4601601" cy="45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8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9" y="127089"/>
            <a:ext cx="11864305" cy="602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4" y="103944"/>
            <a:ext cx="9829989" cy="632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3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8016"/>
            <a:ext cx="11260340" cy="61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0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241572"/>
            <a:ext cx="10160726" cy="63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7" y="62186"/>
            <a:ext cx="10448109" cy="67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6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" y="0"/>
            <a:ext cx="106299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1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748</Words>
  <Application>Microsoft Office PowerPoint</Application>
  <PresentationFormat>Widescreen</PresentationFormat>
  <Paragraphs>165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SOA</vt:lpstr>
      <vt:lpstr>Real challenge on the ground</vt:lpstr>
      <vt:lpstr>Pressures on the business…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Application Architecture</vt:lpstr>
      <vt:lpstr>First Application Architecture Upgrade</vt:lpstr>
      <vt:lpstr>Second Application Architecture Upgrade</vt:lpstr>
      <vt:lpstr>Functional flow diagram</vt:lpstr>
      <vt:lpstr>PowerPoint Presentation</vt:lpstr>
      <vt:lpstr>PowerPoint Presentation</vt:lpstr>
      <vt:lpstr>What are services ?</vt:lpstr>
      <vt:lpstr>SOA enabling technologies – Web Services </vt:lpstr>
      <vt:lpstr>Sample web service use case</vt:lpstr>
      <vt:lpstr>PowerPoint Presentation</vt:lpstr>
      <vt:lpstr>PowerPoint Presentation</vt:lpstr>
      <vt:lpstr>Final SOAP message</vt:lpstr>
      <vt:lpstr>Soap Request message</vt:lpstr>
      <vt:lpstr>Soap Response message</vt:lpstr>
      <vt:lpstr>Soap standard template</vt:lpstr>
      <vt:lpstr>Questions ?</vt:lpstr>
      <vt:lpstr>Supported faults</vt:lpstr>
      <vt:lpstr>Fault SOAP Message</vt:lpstr>
      <vt:lpstr>Web Service interactions</vt:lpstr>
      <vt:lpstr>WSDL in action</vt:lpstr>
      <vt:lpstr>WSDL interactions</vt:lpstr>
      <vt:lpstr>WSDL in detail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Prasad Vasudevan</dc:creator>
  <cp:lastModifiedBy>Krishna Prasad Vasudevan</cp:lastModifiedBy>
  <cp:revision>54</cp:revision>
  <dcterms:created xsi:type="dcterms:W3CDTF">2020-05-18T12:59:54Z</dcterms:created>
  <dcterms:modified xsi:type="dcterms:W3CDTF">2020-07-03T08:41:06Z</dcterms:modified>
</cp:coreProperties>
</file>